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316" r:id="rId5"/>
    <p:sldId id="320" r:id="rId6"/>
    <p:sldId id="321" r:id="rId7"/>
    <p:sldId id="319" r:id="rId8"/>
    <p:sldId id="329" r:id="rId9"/>
    <p:sldId id="421" r:id="rId10"/>
    <p:sldId id="332" r:id="rId11"/>
    <p:sldId id="333" r:id="rId12"/>
    <p:sldId id="330" r:id="rId13"/>
    <p:sldId id="331" r:id="rId14"/>
    <p:sldId id="420" r:id="rId15"/>
    <p:sldId id="339" r:id="rId16"/>
    <p:sldId id="337" r:id="rId17"/>
    <p:sldId id="336" r:id="rId18"/>
    <p:sldId id="345" r:id="rId19"/>
    <p:sldId id="344" r:id="rId20"/>
    <p:sldId id="343" r:id="rId21"/>
    <p:sldId id="342" r:id="rId22"/>
    <p:sldId id="341" r:id="rId23"/>
    <p:sldId id="340" r:id="rId24"/>
    <p:sldId id="356" r:id="rId25"/>
    <p:sldId id="355" r:id="rId26"/>
    <p:sldId id="353" r:id="rId27"/>
    <p:sldId id="418" r:id="rId28"/>
    <p:sldId id="419" r:id="rId29"/>
    <p:sldId id="352" r:id="rId30"/>
    <p:sldId id="351" r:id="rId31"/>
    <p:sldId id="350" r:id="rId32"/>
    <p:sldId id="348" r:id="rId33"/>
    <p:sldId id="347" r:id="rId34"/>
    <p:sldId id="405" r:id="rId35"/>
    <p:sldId id="369" r:id="rId36"/>
    <p:sldId id="368" r:id="rId37"/>
    <p:sldId id="366" r:id="rId38"/>
    <p:sldId id="365" r:id="rId39"/>
    <p:sldId id="364" r:id="rId40"/>
    <p:sldId id="362" r:id="rId41"/>
    <p:sldId id="361" r:id="rId42"/>
    <p:sldId id="360" r:id="rId43"/>
    <p:sldId id="380" r:id="rId44"/>
    <p:sldId id="379" r:id="rId45"/>
    <p:sldId id="378" r:id="rId46"/>
    <p:sldId id="377" r:id="rId47"/>
    <p:sldId id="376" r:id="rId48"/>
    <p:sldId id="375" r:id="rId49"/>
    <p:sldId id="372" r:id="rId50"/>
    <p:sldId id="384" r:id="rId51"/>
    <p:sldId id="389" r:id="rId52"/>
    <p:sldId id="388" r:id="rId53"/>
    <p:sldId id="407" r:id="rId54"/>
    <p:sldId id="387" r:id="rId55"/>
    <p:sldId id="409" r:id="rId56"/>
    <p:sldId id="408" r:id="rId57"/>
    <p:sldId id="358" r:id="rId58"/>
    <p:sldId id="357" r:id="rId59"/>
    <p:sldId id="396" r:id="rId60"/>
    <p:sldId id="394" r:id="rId61"/>
    <p:sldId id="393" r:id="rId62"/>
    <p:sldId id="392" r:id="rId63"/>
    <p:sldId id="400" r:id="rId64"/>
    <p:sldId id="399" r:id="rId65"/>
    <p:sldId id="398" r:id="rId66"/>
    <p:sldId id="411" r:id="rId67"/>
    <p:sldId id="414" r:id="rId68"/>
    <p:sldId id="403" r:id="rId69"/>
    <p:sldId id="417" r:id="rId70"/>
    <p:sldId id="416" r:id="rId71"/>
    <p:sldId id="415" r:id="rId72"/>
  </p:sldIdLst>
  <p:sldSz cx="12188825" cy="6858000"/>
  <p:notesSz cx="6858000" cy="91440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29" autoAdjust="0"/>
  </p:normalViewPr>
  <p:slideViewPr>
    <p:cSldViewPr showGuides="1">
      <p:cViewPr varScale="1">
        <p:scale>
          <a:sx n="111" d="100"/>
          <a:sy n="111" d="100"/>
        </p:scale>
        <p:origin x="564" y="9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8/16/2024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8/16/2024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8/16/2024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8/16/2024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nightfallstarparty.com/archives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.caltech.edu/palomar/visitor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youtu.be/JexF7-CvFDk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ertusa.com/borrego/bs-art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33.1865293,-116.3632746,10109a,35y,38.03t/data=!3m1!1e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6412" y="951398"/>
            <a:ext cx="6096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Nightfall Star Party</a:t>
            </a:r>
          </a:p>
          <a:p>
            <a:endParaRPr lang="en-US" dirty="0"/>
          </a:p>
          <a:p>
            <a:pPr algn="ctr"/>
            <a:r>
              <a:rPr lang="en-US" dirty="0"/>
              <a:t>Borrego Springs, CA</a:t>
            </a:r>
          </a:p>
          <a:p>
            <a:pPr algn="ctr"/>
            <a:r>
              <a:rPr lang="en-US" dirty="0"/>
              <a:t>597’</a:t>
            </a:r>
          </a:p>
          <a:p>
            <a:endParaRPr lang="en-US" dirty="0"/>
          </a:p>
          <a:p>
            <a:pPr algn="ctr"/>
            <a:r>
              <a:rPr lang="en-US" dirty="0"/>
              <a:t>A 3-night event </a:t>
            </a:r>
          </a:p>
          <a:p>
            <a:pPr algn="ctr"/>
            <a:r>
              <a:rPr lang="en-US" dirty="0"/>
              <a:t>Thursday, Friday and Saturday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Sponsored and organized by the Riverside Astronomical Society since 1993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Usually held during the New Moon closest to the end of October.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635"/>
            <a:ext cx="12188825" cy="50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961" y="1524000"/>
            <a:ext cx="26429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Borrego Springs </a:t>
            </a:r>
          </a:p>
          <a:p>
            <a:pPr algn="ctr"/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and</a:t>
            </a:r>
          </a:p>
          <a:p>
            <a:pPr algn="ctr"/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Nightfall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588" y="685800"/>
            <a:ext cx="159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North</a:t>
            </a:r>
          </a:p>
          <a:p>
            <a:pPr algn="ctr"/>
            <a:r>
              <a:rPr lang="en-US" dirty="0"/>
              <a:t>to</a:t>
            </a:r>
          </a:p>
          <a:p>
            <a:r>
              <a:rPr lang="en-US" dirty="0"/>
              <a:t>Palm Springs</a:t>
            </a:r>
          </a:p>
        </p:txBody>
      </p:sp>
    </p:spTree>
    <p:extLst>
      <p:ext uri="{BB962C8B-B14F-4D97-AF65-F5344CB8AC3E}">
        <p14:creationId xmlns:p14="http://schemas.microsoft.com/office/powerpoint/2010/main" val="11789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C3080-B9E7-4AC8-B29A-99C9AFD315E5}"/>
              </a:ext>
            </a:extLst>
          </p:cNvPr>
          <p:cNvSpPr txBox="1"/>
          <p:nvPr/>
        </p:nvSpPr>
        <p:spPr>
          <a:xfrm>
            <a:off x="608012" y="76200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 Horn restaurant</a:t>
            </a:r>
          </a:p>
        </p:txBody>
      </p:sp>
    </p:spTree>
    <p:extLst>
      <p:ext uri="{BB962C8B-B14F-4D97-AF65-F5344CB8AC3E}">
        <p14:creationId xmlns:p14="http://schemas.microsoft.com/office/powerpoint/2010/main" val="255750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671691"/>
            <a:ext cx="6092825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algn="ctr"/>
            <a:r>
              <a:rPr lang="en-US" sz="2400" dirty="0"/>
              <a:t>Borrego Springs </a:t>
            </a:r>
          </a:p>
          <a:p>
            <a:endParaRPr lang="en-US" dirty="0"/>
          </a:p>
          <a:p>
            <a:r>
              <a:rPr lang="en-US" dirty="0"/>
              <a:t>     A small community right in the heart of the </a:t>
            </a:r>
          </a:p>
          <a:p>
            <a:r>
              <a:rPr lang="en-US" dirty="0"/>
              <a:t>     </a:t>
            </a:r>
            <a:r>
              <a:rPr lang="en-US" dirty="0" err="1"/>
              <a:t>Anzo</a:t>
            </a:r>
            <a:r>
              <a:rPr lang="en-US" dirty="0"/>
              <a:t>-Borrego Desert State Park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   About 3500 people in the winter – very popular with folks     </a:t>
            </a:r>
          </a:p>
          <a:p>
            <a:r>
              <a:rPr lang="en-US" dirty="0"/>
              <a:t>     from the N.W.</a:t>
            </a:r>
          </a:p>
          <a:p>
            <a:r>
              <a:rPr lang="en-US" dirty="0"/>
              <a:t>     (almost a ghost town during the summer) </a:t>
            </a:r>
          </a:p>
          <a:p>
            <a:endParaRPr lang="en-US" dirty="0"/>
          </a:p>
          <a:p>
            <a:r>
              <a:rPr lang="en-US" dirty="0"/>
              <a:t>     In the 50’s and 60’s was an alternative getaway for   </a:t>
            </a:r>
          </a:p>
          <a:p>
            <a:r>
              <a:rPr lang="en-US" dirty="0"/>
              <a:t>     celebrities and the rich and famous who did not want the </a:t>
            </a:r>
          </a:p>
          <a:p>
            <a:r>
              <a:rPr lang="en-US" dirty="0"/>
              <a:t>     hustle and bustle of Palm Springs</a:t>
            </a:r>
          </a:p>
          <a:p>
            <a:endParaRPr lang="en-US" dirty="0"/>
          </a:p>
          <a:p>
            <a:r>
              <a:rPr lang="en-US" dirty="0"/>
              <a:t>     Famous for its pueblo, ranch and modern-style homes</a:t>
            </a:r>
          </a:p>
          <a:p>
            <a:endParaRPr lang="en-US" dirty="0"/>
          </a:p>
          <a:p>
            <a:r>
              <a:rPr lang="en-US" dirty="0"/>
              <a:t>     Lots of hiking trails within a short drive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9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BA84A-4B66-4A62-B5FD-8293C7A4E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0076F-313F-495D-AD53-92F286387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B09C18-E0C8-4F59-AB7F-22D8FED5727F}"/>
              </a:ext>
            </a:extLst>
          </p:cNvPr>
          <p:cNvSpPr txBox="1"/>
          <p:nvPr/>
        </p:nvSpPr>
        <p:spPr>
          <a:xfrm>
            <a:off x="1293812" y="838200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Looking East</a:t>
            </a:r>
          </a:p>
        </p:txBody>
      </p:sp>
    </p:spTree>
    <p:extLst>
      <p:ext uri="{BB962C8B-B14F-4D97-AF65-F5344CB8AC3E}">
        <p14:creationId xmlns:p14="http://schemas.microsoft.com/office/powerpoint/2010/main" val="23448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7CC209-9E2A-4F52-84E9-B30CD469C13A}"/>
              </a:ext>
            </a:extLst>
          </p:cNvPr>
          <p:cNvSpPr txBox="1"/>
          <p:nvPr/>
        </p:nvSpPr>
        <p:spPr>
          <a:xfrm>
            <a:off x="836612" y="83820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Looking West</a:t>
            </a:r>
          </a:p>
        </p:txBody>
      </p:sp>
    </p:spTree>
    <p:extLst>
      <p:ext uri="{BB962C8B-B14F-4D97-AF65-F5344CB8AC3E}">
        <p14:creationId xmlns:p14="http://schemas.microsoft.com/office/powerpoint/2010/main" val="40405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2973" y="457200"/>
            <a:ext cx="8934625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Borrego Springs</a:t>
            </a:r>
          </a:p>
          <a:p>
            <a:pPr algn="ctr"/>
            <a:endParaRPr lang="en-US" dirty="0"/>
          </a:p>
          <a:p>
            <a:r>
              <a:rPr lang="en-US" dirty="0"/>
              <a:t>Designated as the first  Dark Sky Site in 2009 by the International Dark-Sky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No stop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Only 12 street lights along the main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Some good restaurants – Pizza, Mexican, Italian, burgers, restaurants at country clubs, </a:t>
            </a:r>
          </a:p>
          <a:p>
            <a:r>
              <a:rPr lang="en-US" dirty="0"/>
              <a:t>           ice cream, a grocery store, S.D. county library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Great Mexican food and 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</a:rPr>
              <a:t>fantastic</a:t>
            </a:r>
            <a:r>
              <a:rPr lang="en-US" dirty="0"/>
              <a:t> margaritas at Carmelita’s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Excellent meals at Kendal’s Café and Ram’s Hill Country Club (Ram’s Hill opens Nov. 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Airport: International Aerobatic Club – practices and competitions in April and October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sz="2800" dirty="0"/>
              <a:t>Palm Canyon Resort and RV Camp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Western-most edge of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in RV park and sleep in a comfortable resort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hotel changes out </a:t>
            </a:r>
            <a:r>
              <a:rPr lang="en-US" i="1" u="sng" dirty="0"/>
              <a:t>EVERY</a:t>
            </a:r>
            <a:r>
              <a:rPr lang="en-US" dirty="0"/>
              <a:t> exterior white light for a red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astronomy 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Domes from Palm Springs, Yuma and San Diego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East and overhead (Zenith) are excellent</a:t>
            </a:r>
          </a:p>
        </p:txBody>
      </p:sp>
    </p:spTree>
    <p:extLst>
      <p:ext uri="{BB962C8B-B14F-4D97-AF65-F5344CB8AC3E}">
        <p14:creationId xmlns:p14="http://schemas.microsoft.com/office/powerpoint/2010/main" val="8158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65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57E77-A1A5-40AB-81BA-8890C11AA59B}"/>
              </a:ext>
            </a:extLst>
          </p:cNvPr>
          <p:cNvSpPr txBox="1"/>
          <p:nvPr/>
        </p:nvSpPr>
        <p:spPr>
          <a:xfrm>
            <a:off x="836612" y="8382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Looking North</a:t>
            </a:r>
          </a:p>
        </p:txBody>
      </p:sp>
    </p:spTree>
    <p:extLst>
      <p:ext uri="{BB962C8B-B14F-4D97-AF65-F5344CB8AC3E}">
        <p14:creationId xmlns:p14="http://schemas.microsoft.com/office/powerpoint/2010/main" val="491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61" y="-6991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AA9BCF-5023-4F3A-8DA7-FCD72DC8937E}"/>
              </a:ext>
            </a:extLst>
          </p:cNvPr>
          <p:cNvSpPr txBox="1"/>
          <p:nvPr/>
        </p:nvSpPr>
        <p:spPr>
          <a:xfrm>
            <a:off x="912812" y="838200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Breakfast at </a:t>
            </a:r>
          </a:p>
          <a:p>
            <a:pPr algn="ctr"/>
            <a:r>
              <a:rPr lang="en-US" dirty="0"/>
              <a:t>Kendall’s</a:t>
            </a:r>
          </a:p>
        </p:txBody>
      </p:sp>
    </p:spTree>
    <p:extLst>
      <p:ext uri="{BB962C8B-B14F-4D97-AF65-F5344CB8AC3E}">
        <p14:creationId xmlns:p14="http://schemas.microsoft.com/office/powerpoint/2010/main" val="24790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B750AA-D17F-4FD7-AAC9-3BF66C2B9563}"/>
              </a:ext>
            </a:extLst>
          </p:cNvPr>
          <p:cNvSpPr txBox="1"/>
          <p:nvPr/>
        </p:nvSpPr>
        <p:spPr>
          <a:xfrm>
            <a:off x="531812" y="685800"/>
            <a:ext cx="2111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 Horn Restaurant</a:t>
            </a:r>
          </a:p>
          <a:p>
            <a:pPr algn="ctr"/>
            <a:r>
              <a:rPr lang="en-US" dirty="0"/>
              <a:t>and Bar</a:t>
            </a:r>
          </a:p>
        </p:txBody>
      </p:sp>
    </p:spTree>
    <p:extLst>
      <p:ext uri="{BB962C8B-B14F-4D97-AF65-F5344CB8AC3E}">
        <p14:creationId xmlns:p14="http://schemas.microsoft.com/office/powerpoint/2010/main" val="35962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10" y="6220"/>
            <a:ext cx="90525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412" y="5334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605 Miles</a:t>
            </a:r>
          </a:p>
          <a:p>
            <a:r>
              <a:rPr lang="en-US" dirty="0"/>
              <a:t>9 </a:t>
            </a:r>
            <a:r>
              <a:rPr lang="en-US" dirty="0" err="1"/>
              <a:t>hrs</a:t>
            </a:r>
            <a:r>
              <a:rPr lang="en-US" dirty="0"/>
              <a:t> 20 min (no Traffic)</a:t>
            </a:r>
          </a:p>
          <a:p>
            <a:endParaRPr lang="en-US" dirty="0"/>
          </a:p>
          <a:p>
            <a:r>
              <a:rPr lang="en-US" dirty="0"/>
              <a:t>Usually a two-day trip, stopping in Valencia (six flags) </a:t>
            </a:r>
          </a:p>
          <a:p>
            <a:r>
              <a:rPr lang="en-US" dirty="0"/>
              <a:t>Makes the second day about 3 </a:t>
            </a:r>
            <a:r>
              <a:rPr lang="en-US" dirty="0" err="1"/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812" y="533400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Yuma </a:t>
            </a:r>
          </a:p>
          <a:p>
            <a:r>
              <a:rPr lang="en-US" dirty="0"/>
              <a:t>Light Dome</a:t>
            </a:r>
          </a:p>
        </p:txBody>
      </p:sp>
    </p:spTree>
    <p:extLst>
      <p:ext uri="{BB962C8B-B14F-4D97-AF65-F5344CB8AC3E}">
        <p14:creationId xmlns:p14="http://schemas.microsoft.com/office/powerpoint/2010/main" val="31562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212" y="609600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 Diego</a:t>
            </a:r>
          </a:p>
          <a:p>
            <a:r>
              <a:rPr lang="en-US" dirty="0"/>
              <a:t>Light Dome</a:t>
            </a:r>
          </a:p>
        </p:txBody>
      </p:sp>
    </p:spTree>
    <p:extLst>
      <p:ext uri="{BB962C8B-B14F-4D97-AF65-F5344CB8AC3E}">
        <p14:creationId xmlns:p14="http://schemas.microsoft.com/office/powerpoint/2010/main" val="4710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893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38" y="3009641"/>
            <a:ext cx="5667294" cy="378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212" y="533400"/>
            <a:ext cx="3124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Mt. Palomar Observatory</a:t>
            </a:r>
          </a:p>
          <a:p>
            <a:r>
              <a:rPr lang="en-US" dirty="0"/>
              <a:t>Operated by </a:t>
            </a:r>
            <a:r>
              <a:rPr lang="en-US" dirty="0" err="1"/>
              <a:t>CalTech</a:t>
            </a:r>
            <a:r>
              <a:rPr lang="en-US" dirty="0"/>
              <a:t>.</a:t>
            </a:r>
          </a:p>
          <a:p>
            <a:r>
              <a:rPr lang="en-US" dirty="0"/>
              <a:t>Conceived almost 100 </a:t>
            </a:r>
            <a:r>
              <a:rPr lang="en-US" dirty="0" err="1"/>
              <a:t>yrs</a:t>
            </a:r>
            <a:r>
              <a:rPr lang="en-US" dirty="0"/>
              <a:t> ago</a:t>
            </a:r>
          </a:p>
          <a:p>
            <a:r>
              <a:rPr lang="en-US" dirty="0"/>
              <a:t>Was started in early 1930s. Was put on hold during the war. Constr. Completed in 1949.</a:t>
            </a:r>
          </a:p>
          <a:p>
            <a:endParaRPr lang="en-US" dirty="0"/>
          </a:p>
          <a:p>
            <a:r>
              <a:rPr lang="en-US" dirty="0"/>
              <a:t>49 Miles</a:t>
            </a:r>
          </a:p>
          <a:p>
            <a:r>
              <a:rPr lang="en-US" dirty="0"/>
              <a:t>1 </a:t>
            </a:r>
            <a:r>
              <a:rPr lang="en-US" dirty="0" err="1"/>
              <a:t>hr</a:t>
            </a:r>
            <a:r>
              <a:rPr lang="en-US" dirty="0"/>
              <a:t> 15 min</a:t>
            </a:r>
          </a:p>
          <a:p>
            <a:endParaRPr lang="en-US" dirty="0"/>
          </a:p>
          <a:p>
            <a:r>
              <a:rPr lang="en-US" dirty="0"/>
              <a:t>200” Hale Telescope</a:t>
            </a:r>
          </a:p>
          <a:p>
            <a:r>
              <a:rPr lang="en-US" dirty="0"/>
              <a:t>48” Samuel </a:t>
            </a:r>
            <a:r>
              <a:rPr lang="en-US" dirty="0" err="1"/>
              <a:t>Oschin</a:t>
            </a:r>
            <a:r>
              <a:rPr lang="en-US" dirty="0"/>
              <a:t> Telescope</a:t>
            </a:r>
          </a:p>
          <a:p>
            <a:r>
              <a:rPr lang="en-US" dirty="0"/>
              <a:t>60” Telescope</a:t>
            </a:r>
          </a:p>
          <a:p>
            <a:endParaRPr lang="en-US" dirty="0"/>
          </a:p>
          <a:p>
            <a:r>
              <a:rPr lang="en-US" dirty="0"/>
              <a:t>Self-guided tours or scheduled tours – check website</a:t>
            </a:r>
          </a:p>
          <a:p>
            <a:br>
              <a:rPr lang="en-US" dirty="0"/>
            </a:b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www.astro.caltech.edu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palomar</a:t>
            </a:r>
            <a:r>
              <a:rPr lang="en-US" dirty="0">
                <a:hlinkClick r:id="rId3"/>
              </a:rPr>
              <a:t>/visitor/</a:t>
            </a:r>
            <a:endParaRPr lang="en-US" dirty="0"/>
          </a:p>
          <a:p>
            <a:pPr algn="ctr"/>
            <a:r>
              <a:rPr lang="en-US" sz="1200" dirty="0"/>
              <a:t>or</a:t>
            </a:r>
          </a:p>
          <a:p>
            <a:pPr algn="ctr"/>
            <a:r>
              <a:rPr lang="en-US" sz="1200" dirty="0"/>
              <a:t>Just do it the easy way and “Google”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152400"/>
            <a:ext cx="8128000" cy="2844800"/>
          </a:xfrm>
          <a:prstGeom prst="rect">
            <a:avLst/>
          </a:prstGeom>
        </p:spPr>
      </p:pic>
      <p:sp>
        <p:nvSpPr>
          <p:cNvPr id="2" name="Smiley Face 1"/>
          <p:cNvSpPr/>
          <p:nvPr/>
        </p:nvSpPr>
        <p:spPr>
          <a:xfrm>
            <a:off x="3046412" y="5257800"/>
            <a:ext cx="228600" cy="228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70" y="609600"/>
            <a:ext cx="31368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/>
              </a:rPr>
              <a:t>Trident II Missile Test Launch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November 7, 2015</a:t>
            </a:r>
          </a:p>
          <a:p>
            <a:endParaRPr lang="en-US" dirty="0"/>
          </a:p>
          <a:p>
            <a:r>
              <a:rPr lang="en-US" dirty="0"/>
              <a:t>Fired from the USS </a:t>
            </a:r>
            <a:r>
              <a:rPr lang="en-US" dirty="0" err="1"/>
              <a:t>Kentuckey</a:t>
            </a:r>
            <a:r>
              <a:rPr lang="en-US" dirty="0"/>
              <a:t>,</a:t>
            </a:r>
          </a:p>
          <a:p>
            <a:r>
              <a:rPr lang="en-US" dirty="0"/>
              <a:t>A nuclear powered submarine.</a:t>
            </a:r>
          </a:p>
          <a:p>
            <a:endParaRPr lang="en-US" dirty="0"/>
          </a:p>
          <a:p>
            <a:r>
              <a:rPr lang="en-US" dirty="0"/>
              <a:t>Los Angeles to Marshall Islands</a:t>
            </a:r>
          </a:p>
          <a:p>
            <a:r>
              <a:rPr lang="en-US" dirty="0"/>
              <a:t>(Eniwetok/Bikini) 4900 miles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0"/>
            <a:ext cx="894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65" y="0"/>
            <a:ext cx="763289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812" y="609600"/>
            <a:ext cx="1955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Horsehead Nebula</a:t>
            </a:r>
          </a:p>
          <a:p>
            <a:r>
              <a:rPr lang="en-US" dirty="0"/>
              <a:t>Orion</a:t>
            </a:r>
          </a:p>
          <a:p>
            <a:endParaRPr lang="en-US" dirty="0"/>
          </a:p>
          <a:p>
            <a:r>
              <a:rPr lang="en-US" dirty="0"/>
              <a:t>March 2015</a:t>
            </a:r>
          </a:p>
        </p:txBody>
      </p:sp>
    </p:spTree>
    <p:extLst>
      <p:ext uri="{BB962C8B-B14F-4D97-AF65-F5344CB8AC3E}">
        <p14:creationId xmlns:p14="http://schemas.microsoft.com/office/powerpoint/2010/main" val="33664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06" y="0"/>
            <a:ext cx="7609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4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812" y="457200"/>
            <a:ext cx="1460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Messier 34</a:t>
            </a:r>
          </a:p>
          <a:p>
            <a:r>
              <a:rPr lang="en-US" dirty="0"/>
              <a:t>Open Cluster</a:t>
            </a:r>
          </a:p>
          <a:p>
            <a:r>
              <a:rPr lang="en-US" dirty="0"/>
              <a:t>Perseus</a:t>
            </a:r>
          </a:p>
          <a:p>
            <a:endParaRPr lang="en-US" dirty="0"/>
          </a:p>
          <a:p>
            <a:r>
              <a:rPr lang="en-US" dirty="0"/>
              <a:t>October 2011</a:t>
            </a:r>
          </a:p>
        </p:txBody>
      </p:sp>
    </p:spTree>
    <p:extLst>
      <p:ext uri="{BB962C8B-B14F-4D97-AF65-F5344CB8AC3E}">
        <p14:creationId xmlns:p14="http://schemas.microsoft.com/office/powerpoint/2010/main" val="1152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586" y="0"/>
            <a:ext cx="67936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612" y="381000"/>
            <a:ext cx="16918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Messier 74</a:t>
            </a:r>
          </a:p>
          <a:p>
            <a:r>
              <a:rPr lang="en-US" dirty="0"/>
              <a:t>Pisces</a:t>
            </a:r>
          </a:p>
          <a:p>
            <a:endParaRPr lang="en-US" dirty="0"/>
          </a:p>
          <a:p>
            <a:r>
              <a:rPr lang="en-US" dirty="0"/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29895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74" y="0"/>
            <a:ext cx="677007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612" y="533400"/>
            <a:ext cx="16918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Messier 77</a:t>
            </a:r>
          </a:p>
          <a:p>
            <a:pPr algn="ctr"/>
            <a:r>
              <a:rPr lang="en-US" dirty="0"/>
              <a:t>&amp;</a:t>
            </a:r>
          </a:p>
          <a:p>
            <a:r>
              <a:rPr lang="en-US" dirty="0"/>
              <a:t>NGC 1055</a:t>
            </a:r>
          </a:p>
          <a:p>
            <a:r>
              <a:rPr lang="en-US" dirty="0"/>
              <a:t>Cetus</a:t>
            </a:r>
          </a:p>
          <a:p>
            <a:endParaRPr lang="en-US" dirty="0"/>
          </a:p>
          <a:p>
            <a:r>
              <a:rPr lang="en-US" dirty="0"/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7351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67" y="0"/>
            <a:ext cx="686809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012" y="533400"/>
            <a:ext cx="13805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Messier 81</a:t>
            </a:r>
          </a:p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Holmberg IX</a:t>
            </a:r>
          </a:p>
          <a:p>
            <a:endParaRPr lang="en-US" dirty="0"/>
          </a:p>
          <a:p>
            <a:pPr algn="ctr"/>
            <a:r>
              <a:rPr lang="en-US" dirty="0" err="1"/>
              <a:t>Ursa</a:t>
            </a:r>
            <a:r>
              <a:rPr lang="en-US" dirty="0"/>
              <a:t> Major</a:t>
            </a:r>
          </a:p>
          <a:p>
            <a:endParaRPr lang="en-US" dirty="0"/>
          </a:p>
          <a:p>
            <a:pPr algn="ctr"/>
            <a:r>
              <a:rPr lang="en-US" dirty="0"/>
              <a:t>March 2015</a:t>
            </a:r>
          </a:p>
        </p:txBody>
      </p:sp>
    </p:spTree>
    <p:extLst>
      <p:ext uri="{BB962C8B-B14F-4D97-AF65-F5344CB8AC3E}">
        <p14:creationId xmlns:p14="http://schemas.microsoft.com/office/powerpoint/2010/main" val="3012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212" y="533400"/>
            <a:ext cx="16797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253</a:t>
            </a:r>
          </a:p>
          <a:p>
            <a:r>
              <a:rPr lang="en-US" dirty="0"/>
              <a:t>Sculptor Galaxy</a:t>
            </a:r>
          </a:p>
          <a:p>
            <a:endParaRPr lang="en-US" dirty="0"/>
          </a:p>
          <a:p>
            <a:r>
              <a:rPr lang="en-US" dirty="0"/>
              <a:t>Sculptor</a:t>
            </a:r>
          </a:p>
          <a:p>
            <a:endParaRPr lang="en-US" dirty="0"/>
          </a:p>
          <a:p>
            <a:r>
              <a:rPr lang="en-US" dirty="0"/>
              <a:t>November 2013</a:t>
            </a:r>
          </a:p>
        </p:txBody>
      </p:sp>
    </p:spTree>
    <p:extLst>
      <p:ext uri="{BB962C8B-B14F-4D97-AF65-F5344CB8AC3E}">
        <p14:creationId xmlns:p14="http://schemas.microsoft.com/office/powerpoint/2010/main" val="37372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90C91-3259-4047-B24B-4A8D8E5B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52" y="0"/>
            <a:ext cx="90635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A5EA80-5060-4F19-B2FB-67134D1E17D2}"/>
              </a:ext>
            </a:extLst>
          </p:cNvPr>
          <p:cNvSpPr txBox="1"/>
          <p:nvPr/>
        </p:nvSpPr>
        <p:spPr>
          <a:xfrm>
            <a:off x="71968" y="533400"/>
            <a:ext cx="14786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457</a:t>
            </a:r>
          </a:p>
          <a:p>
            <a:r>
              <a:rPr lang="en-US" dirty="0"/>
              <a:t>Open Cluster</a:t>
            </a:r>
          </a:p>
          <a:p>
            <a:endParaRPr lang="en-US" dirty="0"/>
          </a:p>
          <a:p>
            <a:r>
              <a:rPr lang="en-US" dirty="0"/>
              <a:t>Cassiopeia</a:t>
            </a:r>
          </a:p>
          <a:p>
            <a:endParaRPr lang="en-US" dirty="0"/>
          </a:p>
          <a:p>
            <a:r>
              <a:rPr lang="en-US" dirty="0"/>
              <a:t>October 2016</a:t>
            </a:r>
          </a:p>
        </p:txBody>
      </p:sp>
    </p:spTree>
    <p:extLst>
      <p:ext uri="{BB962C8B-B14F-4D97-AF65-F5344CB8AC3E}">
        <p14:creationId xmlns:p14="http://schemas.microsoft.com/office/powerpoint/2010/main" val="18607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12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812" y="457200"/>
            <a:ext cx="1757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6888</a:t>
            </a:r>
          </a:p>
          <a:p>
            <a:r>
              <a:rPr lang="en-US" dirty="0"/>
              <a:t>Crescent Nebula</a:t>
            </a:r>
          </a:p>
          <a:p>
            <a:r>
              <a:rPr lang="en-US" dirty="0"/>
              <a:t>Cygnus</a:t>
            </a:r>
          </a:p>
          <a:p>
            <a:endParaRPr lang="en-US" dirty="0"/>
          </a:p>
          <a:p>
            <a:r>
              <a:rPr lang="en-US" dirty="0"/>
              <a:t>October 2011</a:t>
            </a:r>
          </a:p>
        </p:txBody>
      </p:sp>
    </p:spTree>
    <p:extLst>
      <p:ext uri="{BB962C8B-B14F-4D97-AF65-F5344CB8AC3E}">
        <p14:creationId xmlns:p14="http://schemas.microsoft.com/office/powerpoint/2010/main" val="35704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5412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1812" y="533400"/>
            <a:ext cx="18036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6888</a:t>
            </a:r>
          </a:p>
          <a:p>
            <a:r>
              <a:rPr lang="en-US" dirty="0"/>
              <a:t>Crescent Nebula </a:t>
            </a:r>
          </a:p>
          <a:p>
            <a:r>
              <a:rPr lang="en-US" dirty="0"/>
              <a:t>Cygnus</a:t>
            </a:r>
          </a:p>
          <a:p>
            <a:endParaRPr lang="en-US" dirty="0"/>
          </a:p>
          <a:p>
            <a:r>
              <a:rPr lang="en-US" dirty="0"/>
              <a:t>October 2013</a:t>
            </a:r>
          </a:p>
        </p:txBody>
      </p:sp>
    </p:spTree>
    <p:extLst>
      <p:ext uri="{BB962C8B-B14F-4D97-AF65-F5344CB8AC3E}">
        <p14:creationId xmlns:p14="http://schemas.microsoft.com/office/powerpoint/2010/main" val="2062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E71E0-5163-4CDC-9299-DB250D6BD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15" y="0"/>
            <a:ext cx="90789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56FB7-E6ED-45F9-AB61-393BB4252212}"/>
              </a:ext>
            </a:extLst>
          </p:cNvPr>
          <p:cNvSpPr txBox="1"/>
          <p:nvPr/>
        </p:nvSpPr>
        <p:spPr>
          <a:xfrm>
            <a:off x="74612" y="228600"/>
            <a:ext cx="1480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 7635</a:t>
            </a:r>
          </a:p>
          <a:p>
            <a:r>
              <a:rPr lang="en-US" dirty="0"/>
              <a:t>Bubble Neb.</a:t>
            </a:r>
          </a:p>
          <a:p>
            <a:endParaRPr lang="en-US" dirty="0"/>
          </a:p>
          <a:p>
            <a:r>
              <a:rPr lang="en-US" dirty="0"/>
              <a:t>Cassiopeia</a:t>
            </a:r>
          </a:p>
          <a:p>
            <a:endParaRPr lang="en-US" dirty="0"/>
          </a:p>
          <a:p>
            <a:r>
              <a:rPr lang="en-US" dirty="0"/>
              <a:t>October 2017</a:t>
            </a:r>
          </a:p>
        </p:txBody>
      </p:sp>
    </p:spTree>
    <p:extLst>
      <p:ext uri="{BB962C8B-B14F-4D97-AF65-F5344CB8AC3E}">
        <p14:creationId xmlns:p14="http://schemas.microsoft.com/office/powerpoint/2010/main" val="37794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9DBC3-7719-4683-8647-98B282F6C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15" y="0"/>
            <a:ext cx="9078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9912" y="14478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That’s All Folks</a:t>
            </a:r>
          </a:p>
        </p:txBody>
      </p:sp>
    </p:spTree>
    <p:extLst>
      <p:ext uri="{BB962C8B-B14F-4D97-AF65-F5344CB8AC3E}">
        <p14:creationId xmlns:p14="http://schemas.microsoft.com/office/powerpoint/2010/main" val="39236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7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7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3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0"/>
            <a:ext cx="819221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812" y="3810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Julian, CA</a:t>
            </a:r>
          </a:p>
          <a:p>
            <a:endParaRPr lang="en-US" dirty="0"/>
          </a:p>
          <a:p>
            <a:r>
              <a:rPr lang="en-US" dirty="0"/>
              <a:t>31 Miles</a:t>
            </a:r>
          </a:p>
          <a:p>
            <a:r>
              <a:rPr lang="en-US" dirty="0"/>
              <a:t>45-50 min</a:t>
            </a:r>
          </a:p>
          <a:p>
            <a:endParaRPr lang="en-US" dirty="0"/>
          </a:p>
          <a:p>
            <a:r>
              <a:rPr lang="en-US" dirty="0"/>
              <a:t>Gold discovered by former slave</a:t>
            </a:r>
          </a:p>
          <a:p>
            <a:r>
              <a:rPr lang="en-US" dirty="0"/>
              <a:t>Fred Coleman in about 1869</a:t>
            </a:r>
          </a:p>
          <a:p>
            <a:endParaRPr lang="en-US" dirty="0"/>
          </a:p>
          <a:p>
            <a:r>
              <a:rPr lang="en-US" dirty="0"/>
              <a:t>During the gold rush of 1870, James</a:t>
            </a:r>
          </a:p>
          <a:p>
            <a:r>
              <a:rPr lang="en-US" dirty="0"/>
              <a:t>Madison brought in apples  which became (and still are) the famous Julian Apple</a:t>
            </a:r>
          </a:p>
          <a:p>
            <a:endParaRPr lang="en-US" dirty="0"/>
          </a:p>
          <a:p>
            <a:r>
              <a:rPr lang="en-US" dirty="0"/>
              <a:t>Has an excellent gold rush museum, good restaurants and fun for a great day trip </a:t>
            </a:r>
          </a:p>
          <a:p>
            <a:endParaRPr lang="en-US" dirty="0"/>
          </a:p>
          <a:p>
            <a:r>
              <a:rPr lang="en-US" dirty="0"/>
              <a:t>Similar to the gold rush community of </a:t>
            </a:r>
            <a:r>
              <a:rPr lang="en-US" dirty="0" err="1"/>
              <a:t>Murphys</a:t>
            </a:r>
            <a:r>
              <a:rPr lang="en-US" dirty="0"/>
              <a:t>, 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87" y="1676400"/>
            <a:ext cx="6564851" cy="4354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8435" y="685800"/>
            <a:ext cx="409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The Metal Sculptures of Ricardo </a:t>
            </a:r>
            <a:r>
              <a:rPr lang="en-US" dirty="0" err="1">
                <a:hlinkClick r:id="rId3"/>
              </a:rPr>
              <a:t>Breceda</a:t>
            </a:r>
            <a:r>
              <a:rPr lang="en-US" dirty="0">
                <a:hlinkClick r:id="rId3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16" y="990600"/>
            <a:ext cx="8566992" cy="548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4312" y="381000"/>
            <a:ext cx="922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View of Borrego Springs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2529</TotalTime>
  <Words>623</Words>
  <Application>Microsoft Office PowerPoint</Application>
  <PresentationFormat>Custom</PresentationFormat>
  <Paragraphs>166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Arial</vt:lpstr>
      <vt:lpstr>Corbel</vt:lpstr>
      <vt:lpstr>Digital Blue Tunnel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</dc:creator>
  <cp:lastModifiedBy>Ron Yelton</cp:lastModifiedBy>
  <cp:revision>68</cp:revision>
  <dcterms:created xsi:type="dcterms:W3CDTF">2017-03-06T20:00:58Z</dcterms:created>
  <dcterms:modified xsi:type="dcterms:W3CDTF">2024-08-16T15:08:09Z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